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86" r:id="rId2"/>
    <p:sldId id="287" r:id="rId3"/>
    <p:sldId id="292" r:id="rId4"/>
    <p:sldId id="322" r:id="rId5"/>
    <p:sldId id="333" r:id="rId6"/>
    <p:sldId id="324" r:id="rId7"/>
    <p:sldId id="334" r:id="rId8"/>
    <p:sldId id="325" r:id="rId9"/>
    <p:sldId id="327" r:id="rId10"/>
    <p:sldId id="328" r:id="rId11"/>
    <p:sldId id="329" r:id="rId12"/>
    <p:sldId id="330" r:id="rId13"/>
    <p:sldId id="331" r:id="rId14"/>
    <p:sldId id="335" r:id="rId15"/>
    <p:sldId id="332" r:id="rId16"/>
    <p:sldId id="311" r:id="rId17"/>
  </p:sldIdLst>
  <p:sldSz cx="9144000" cy="5143500" type="screen16x9"/>
  <p:notesSz cx="6858000" cy="9144000"/>
  <p:embeddedFontLst>
    <p:embeddedFont>
      <p:font typeface="Yoon 윤고딕 530_TT" panose="020B0600000101010101" charset="-127"/>
      <p:regular r:id="rId19"/>
    </p:embeddedFont>
    <p:embeddedFont>
      <p:font typeface="나눔고딕 ExtraBold" panose="020D0904000000000000" pitchFamily="50" charset="-127"/>
      <p:bold r:id="rId20"/>
    </p:embeddedFont>
    <p:embeddedFont>
      <p:font typeface="나눔바른고딕" panose="020B0603020101020101" pitchFamily="50" charset="-127"/>
      <p:regular r:id="rId21"/>
      <p:bold r:id="rId22"/>
    </p:embeddedFont>
    <p:embeddedFont>
      <p:font typeface="맑은 고딕" panose="020B0503020000020004" pitchFamily="50" charset="-127"/>
      <p:regular r:id="rId23"/>
      <p:bold r:id="rId2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B6E"/>
    <a:srgbClr val="D9D9D9"/>
    <a:srgbClr val="9DFFF4"/>
    <a:srgbClr val="FF2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3" autoAdjust="0"/>
    <p:restoredTop sz="95244" autoAdjust="0"/>
  </p:normalViewPr>
  <p:slideViewPr>
    <p:cSldViewPr showGuides="1">
      <p:cViewPr varScale="1">
        <p:scale>
          <a:sx n="69" d="100"/>
          <a:sy n="69" d="100"/>
        </p:scale>
        <p:origin x="67" y="8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EFA15-D990-4AE6-B723-4CC30A47B5DB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BEECE-0081-4D0F-9B9C-8B3612523C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412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6009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8687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104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243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706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390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836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28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6304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0754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395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EBB60-CBE3-498C-8251-D9BF4E06A466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35AEB-FA1C-4D7A-955C-E805016CAE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54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 rot="317378">
            <a:off x="2171504" y="549691"/>
            <a:ext cx="5015957" cy="43924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6996393" y="909294"/>
            <a:ext cx="460746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996393" y="1256227"/>
            <a:ext cx="460746" cy="21602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2069722" y="751012"/>
            <a:ext cx="5004556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bject 5"/>
          <p:cNvSpPr txBox="1"/>
          <p:nvPr/>
        </p:nvSpPr>
        <p:spPr>
          <a:xfrm>
            <a:off x="2771552" y="1852831"/>
            <a:ext cx="3600895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28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Malgun Gothic"/>
              </a:rPr>
              <a:t>얼굴인식을 이용한 </a:t>
            </a:r>
            <a:endParaRPr lang="en-US" altLang="ko-KR" sz="28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Malgun Gothic"/>
            </a:endParaRPr>
          </a:p>
          <a:p>
            <a:pPr algn="ctr">
              <a:lnSpc>
                <a:spcPct val="100000"/>
              </a:lnSpc>
            </a:pPr>
            <a:r>
              <a:rPr lang="ko-KR" altLang="en-US" sz="28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Malgun Gothic"/>
              </a:rPr>
              <a:t>자동 출석 시스템</a:t>
            </a:r>
          </a:p>
        </p:txBody>
      </p:sp>
      <p:cxnSp>
        <p:nvCxnSpPr>
          <p:cNvPr id="15" name="직선 연결선 14"/>
          <p:cNvCxnSpPr/>
          <p:nvPr/>
        </p:nvCxnSpPr>
        <p:spPr>
          <a:xfrm>
            <a:off x="2771552" y="2283718"/>
            <a:ext cx="36004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21466" y="4512463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dirty="0">
                <a:ln>
                  <a:solidFill>
                    <a:schemeClr val="bg1">
                      <a:lumMod val="50000"/>
                      <a:alpha val="3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조선대학교 컴퓨터공학과</a:t>
            </a:r>
            <a:endParaRPr lang="en-US" altLang="ko-KR" sz="1200" dirty="0"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r"/>
            <a:r>
              <a:rPr lang="en-US" altLang="ko-KR" sz="1200" dirty="0">
                <a:ln>
                  <a:solidFill>
                    <a:schemeClr val="bg1">
                      <a:lumMod val="50000"/>
                      <a:alpha val="3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20194530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3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박수현</a:t>
            </a:r>
            <a:endParaRPr lang="en-US" altLang="ko-KR" sz="1200" dirty="0">
              <a:ln>
                <a:solidFill>
                  <a:schemeClr val="bg1">
                    <a:lumMod val="50000"/>
                    <a:alpha val="3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1738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  <a:solidFill>
            <a:schemeClr val="bg1"/>
          </a:solidFill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  <a:grpFill/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D9D9D9"/>
              </a:solidFill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25174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  <a:endParaRPr sz="13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6D55E737-22EC-4749-80ED-C1E4383F5421}"/>
              </a:ext>
            </a:extLst>
          </p:cNvPr>
          <p:cNvSpPr txBox="1"/>
          <p:nvPr/>
        </p:nvSpPr>
        <p:spPr>
          <a:xfrm>
            <a:off x="320884" y="1013235"/>
            <a:ext cx="83704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7779C80-7288-4390-A63C-FF74AA084BCD}"/>
              </a:ext>
            </a:extLst>
          </p:cNvPr>
          <p:cNvSpPr txBox="1"/>
          <p:nvPr/>
        </p:nvSpPr>
        <p:spPr>
          <a:xfrm>
            <a:off x="251520" y="1013235"/>
            <a:ext cx="8767306" cy="3847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2.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개념적 설계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(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정보 모델링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)</a:t>
            </a:r>
          </a:p>
          <a:p>
            <a:pPr>
              <a:lnSpc>
                <a:spcPct val="100000"/>
              </a:lnSpc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4)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관계 설정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학번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과목번호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과목번호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07512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  <a:solidFill>
            <a:schemeClr val="bg1"/>
          </a:solidFill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  <a:grpFill/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D9D9D9"/>
              </a:solidFill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25174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  <a:endParaRPr sz="13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6D55E737-22EC-4749-80ED-C1E4383F5421}"/>
              </a:ext>
            </a:extLst>
          </p:cNvPr>
          <p:cNvSpPr txBox="1"/>
          <p:nvPr/>
        </p:nvSpPr>
        <p:spPr>
          <a:xfrm>
            <a:off x="320884" y="1013235"/>
            <a:ext cx="83704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7779C80-7288-4390-A63C-FF74AA084BCD}"/>
              </a:ext>
            </a:extLst>
          </p:cNvPr>
          <p:cNvSpPr txBox="1"/>
          <p:nvPr/>
        </p:nvSpPr>
        <p:spPr>
          <a:xfrm>
            <a:off x="251520" y="771550"/>
            <a:ext cx="8767306" cy="36625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2.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개념적 설계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(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정보 모델링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)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5)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관계 차수 설정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342900" indent="-342900">
              <a:lnSpc>
                <a:spcPct val="100000"/>
              </a:lnSpc>
              <a:buAutoNum type="arabicParenBoth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N : N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한 명의 학생은 여러 개의 강의를 수강할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강의에는 여러 명의 학생이 수강할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강의에는 여러 명의 교수가 담당할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한 명의 교수는 여러 개의 강의를 담당할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33446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  <a:solidFill>
            <a:schemeClr val="bg1"/>
          </a:solidFill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  <a:grpFill/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D9D9D9"/>
              </a:solidFill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25174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  <a:endParaRPr sz="13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6D55E737-22EC-4749-80ED-C1E4383F5421}"/>
              </a:ext>
            </a:extLst>
          </p:cNvPr>
          <p:cNvSpPr txBox="1"/>
          <p:nvPr/>
        </p:nvSpPr>
        <p:spPr>
          <a:xfrm>
            <a:off x="320884" y="1013235"/>
            <a:ext cx="83704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7779C80-7288-4390-A63C-FF74AA084BCD}"/>
              </a:ext>
            </a:extLst>
          </p:cNvPr>
          <p:cNvSpPr txBox="1"/>
          <p:nvPr/>
        </p:nvSpPr>
        <p:spPr>
          <a:xfrm>
            <a:off x="251520" y="1013235"/>
            <a:ext cx="8767306" cy="36625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2.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개념적 설계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(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정보 모델링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)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(2) 1 : N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분반은 하나의 과목 번호를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과목번호는 여러 개의 분반을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과목번호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출석번호는 하나의 출석을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출석은 여러 출석 번호를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학생은 하나의 출석번호를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출석번호는 여러 학생을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13811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  <a:solidFill>
            <a:schemeClr val="bg1"/>
          </a:solidFill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  <a:grpFill/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D9D9D9"/>
              </a:solidFill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25174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  <a:endParaRPr sz="13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6D55E737-22EC-4749-80ED-C1E4383F5421}"/>
              </a:ext>
            </a:extLst>
          </p:cNvPr>
          <p:cNvSpPr txBox="1"/>
          <p:nvPr/>
        </p:nvSpPr>
        <p:spPr>
          <a:xfrm>
            <a:off x="320884" y="1013235"/>
            <a:ext cx="83704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7779C80-7288-4390-A63C-FF74AA084BCD}"/>
              </a:ext>
            </a:extLst>
          </p:cNvPr>
          <p:cNvSpPr txBox="1"/>
          <p:nvPr/>
        </p:nvSpPr>
        <p:spPr>
          <a:xfrm>
            <a:off x="251520" y="1013235"/>
            <a:ext cx="8767306" cy="31085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2.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개념적 설계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(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정보 모델링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)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(3) 1 : 1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한 명의 교수는 하나의 교수 번호를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교수 번호는 한 명의 교수를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 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분류는 하나의 분반을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분반은 하나의 분류를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949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  <a:solidFill>
            <a:schemeClr val="bg1"/>
          </a:solidFill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  <a:grpFill/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D9D9D9"/>
              </a:solidFill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25174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  <a:endParaRPr sz="13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6D55E737-22EC-4749-80ED-C1E4383F5421}"/>
              </a:ext>
            </a:extLst>
          </p:cNvPr>
          <p:cNvSpPr txBox="1"/>
          <p:nvPr/>
        </p:nvSpPr>
        <p:spPr>
          <a:xfrm>
            <a:off x="320884" y="1013235"/>
            <a:ext cx="83704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7779C80-7288-4390-A63C-FF74AA084BCD}"/>
              </a:ext>
            </a:extLst>
          </p:cNvPr>
          <p:cNvSpPr txBox="1"/>
          <p:nvPr/>
        </p:nvSpPr>
        <p:spPr>
          <a:xfrm>
            <a:off x="251520" y="1013235"/>
            <a:ext cx="8767306" cy="31085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2.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개념적 설계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(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정보 모델링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)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(3) 1 : 1</a:t>
            </a: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한 명의 학생은 하나의 학번을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학번은 한 명의 학생을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학번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강의는 하나의 과목번호를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하나의 과목번호는 하나의 강의를 가질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[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과목번호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]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17696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  <a:solidFill>
            <a:schemeClr val="bg1"/>
          </a:solidFill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  <a:grpFill/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D9D9D9"/>
              </a:solidFill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25174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  <a:endParaRPr sz="13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6D55E737-22EC-4749-80ED-C1E4383F5421}"/>
              </a:ext>
            </a:extLst>
          </p:cNvPr>
          <p:cNvSpPr txBox="1"/>
          <p:nvPr/>
        </p:nvSpPr>
        <p:spPr>
          <a:xfrm>
            <a:off x="320884" y="1013235"/>
            <a:ext cx="83704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7779C80-7288-4390-A63C-FF74AA084BCD}"/>
              </a:ext>
            </a:extLst>
          </p:cNvPr>
          <p:cNvSpPr txBox="1"/>
          <p:nvPr/>
        </p:nvSpPr>
        <p:spPr>
          <a:xfrm>
            <a:off x="251520" y="1013235"/>
            <a:ext cx="8767306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2.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개념적 설계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(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정보 모델링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) - ERD</a:t>
            </a: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F15CE7C4-24FF-4867-A512-1077C10B8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12" y="1395566"/>
            <a:ext cx="8649368" cy="349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350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125174" y="161068"/>
            <a:ext cx="8893652" cy="482136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5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11FF8EAE-9F56-4546-8498-46240CB9F87D}"/>
              </a:ext>
            </a:extLst>
          </p:cNvPr>
          <p:cNvSpPr txBox="1"/>
          <p:nvPr/>
        </p:nvSpPr>
        <p:spPr>
          <a:xfrm>
            <a:off x="3396396" y="2187029"/>
            <a:ext cx="2351207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ko-KR" sz="5000" b="1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cs typeface="Malgun Gothic"/>
              </a:rPr>
              <a:t>- END -</a:t>
            </a:r>
            <a:endParaRPr sz="50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70345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107504" y="486268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8" name="object 3"/>
          <p:cNvSpPr/>
          <p:nvPr/>
        </p:nvSpPr>
        <p:spPr>
          <a:xfrm>
            <a:off x="352624" y="27235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28" name="object 5"/>
          <p:cNvSpPr txBox="1"/>
          <p:nvPr/>
        </p:nvSpPr>
        <p:spPr>
          <a:xfrm>
            <a:off x="611065" y="306613"/>
            <a:ext cx="92836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  <a:cs typeface="Malgun Gothic"/>
              </a:rPr>
              <a:t>목차</a:t>
            </a:r>
            <a:endParaRPr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pic>
        <p:nvPicPr>
          <p:cNvPr id="1026" name="Picture 2" descr="C:\Users\aaa\Downloads\work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50886"/>
            <a:ext cx="1856968" cy="185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직선 연결선 3"/>
          <p:cNvCxnSpPr>
            <a:cxnSpLocks/>
          </p:cNvCxnSpPr>
          <p:nvPr/>
        </p:nvCxnSpPr>
        <p:spPr>
          <a:xfrm flipH="1">
            <a:off x="3461527" y="1558038"/>
            <a:ext cx="4618" cy="20426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3737867" y="1910030"/>
            <a:ext cx="44045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20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프로젝트 진행 계획</a:t>
            </a:r>
            <a:endParaRPr lang="en-US" altLang="ko-KR" sz="20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buAutoNum type="arabicPeriod"/>
            </a:pPr>
            <a:r>
              <a:rPr lang="ko-KR" altLang="en-US" sz="20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 베이스 설계</a:t>
            </a:r>
            <a:endParaRPr lang="en-US" altLang="ko-KR" sz="20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buAutoNum type="arabicPeriod"/>
            </a:pPr>
            <a:r>
              <a:rPr lang="ko-KR" altLang="en-US" sz="20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요구 사항 분석</a:t>
            </a:r>
            <a:endParaRPr lang="en-US" altLang="ko-KR" sz="20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>
              <a:buAutoNum type="arabicPeriod"/>
            </a:pPr>
            <a:r>
              <a:rPr lang="ko-KR" altLang="en-US" sz="20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개념적 설계</a:t>
            </a:r>
            <a:endParaRPr lang="en-US" altLang="ko-KR" sz="20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754529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06332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855A98DA-CF66-4428-B192-804AC0E33B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8899"/>
          <a:stretch/>
        </p:blipFill>
        <p:spPr>
          <a:xfrm>
            <a:off x="323528" y="909649"/>
            <a:ext cx="8425431" cy="3767315"/>
          </a:xfrm>
          <a:prstGeom prst="rect">
            <a:avLst/>
          </a:prstGeom>
        </p:spPr>
      </p:pic>
      <p:sp>
        <p:nvSpPr>
          <p:cNvPr id="40" name="object 5">
            <a:extLst>
              <a:ext uri="{FF2B5EF4-FFF2-40B4-BE49-F238E27FC236}">
                <a16:creationId xmlns:a16="http://schemas.microsoft.com/office/drawing/2014/main" id="{00AD042E-1FED-42E4-83DC-34BB4C1187BF}"/>
              </a:ext>
            </a:extLst>
          </p:cNvPr>
          <p:cNvSpPr txBox="1"/>
          <p:nvPr/>
        </p:nvSpPr>
        <p:spPr>
          <a:xfrm>
            <a:off x="266760" y="632651"/>
            <a:ext cx="207299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b="1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cs typeface="Malgun Gothic"/>
              </a:rPr>
              <a:t>프로젝트 진행 계획 </a:t>
            </a: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 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60990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06332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</a:p>
        </p:txBody>
      </p:sp>
      <p:sp>
        <p:nvSpPr>
          <p:cNvPr id="2" name="화살표: 오각형 1">
            <a:extLst>
              <a:ext uri="{FF2B5EF4-FFF2-40B4-BE49-F238E27FC236}">
                <a16:creationId xmlns:a16="http://schemas.microsoft.com/office/drawing/2014/main" id="{7A4F64FA-CBCC-4AD2-8EE1-41A9F34D951A}"/>
              </a:ext>
            </a:extLst>
          </p:cNvPr>
          <p:cNvSpPr/>
          <p:nvPr/>
        </p:nvSpPr>
        <p:spPr>
          <a:xfrm>
            <a:off x="179512" y="2290570"/>
            <a:ext cx="2011797" cy="1073268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 dirty="0"/>
          </a:p>
        </p:txBody>
      </p:sp>
      <p:sp>
        <p:nvSpPr>
          <p:cNvPr id="4" name="화살표: 갈매기형 수장 3">
            <a:extLst>
              <a:ext uri="{FF2B5EF4-FFF2-40B4-BE49-F238E27FC236}">
                <a16:creationId xmlns:a16="http://schemas.microsoft.com/office/drawing/2014/main" id="{14344464-8606-4FFA-A5E0-665FF3F491D0}"/>
              </a:ext>
            </a:extLst>
          </p:cNvPr>
          <p:cNvSpPr/>
          <p:nvPr/>
        </p:nvSpPr>
        <p:spPr>
          <a:xfrm>
            <a:off x="1536968" y="2290570"/>
            <a:ext cx="2530976" cy="1073268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8" name="화살표: 갈매기형 수장 27">
            <a:extLst>
              <a:ext uri="{FF2B5EF4-FFF2-40B4-BE49-F238E27FC236}">
                <a16:creationId xmlns:a16="http://schemas.microsoft.com/office/drawing/2014/main" id="{7675E446-B04F-4031-8D6D-F5AC2C4A4B21}"/>
              </a:ext>
            </a:extLst>
          </p:cNvPr>
          <p:cNvSpPr/>
          <p:nvPr/>
        </p:nvSpPr>
        <p:spPr>
          <a:xfrm>
            <a:off x="3131840" y="2290570"/>
            <a:ext cx="2530976" cy="1073268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0" name="화살표: 갈매기형 수장 29">
            <a:extLst>
              <a:ext uri="{FF2B5EF4-FFF2-40B4-BE49-F238E27FC236}">
                <a16:creationId xmlns:a16="http://schemas.microsoft.com/office/drawing/2014/main" id="{DDCDBC7D-9FFC-4AFB-8024-AEC0B97AA7EC}"/>
              </a:ext>
            </a:extLst>
          </p:cNvPr>
          <p:cNvSpPr/>
          <p:nvPr/>
        </p:nvSpPr>
        <p:spPr>
          <a:xfrm>
            <a:off x="4632818" y="2290570"/>
            <a:ext cx="2459462" cy="1073268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 Steps of database design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01450C-D2BA-4694-90CF-1A38223C27AB}"/>
              </a:ext>
            </a:extLst>
          </p:cNvPr>
          <p:cNvSpPr txBox="1"/>
          <p:nvPr/>
        </p:nvSpPr>
        <p:spPr>
          <a:xfrm>
            <a:off x="3563241" y="2512516"/>
            <a:ext cx="129679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Logical</a:t>
            </a:r>
          </a:p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Design</a:t>
            </a:r>
            <a:endParaRPr lang="ko-KR" altLang="en-US" b="1" dirty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358A9B-07A7-4158-8E60-8317A41E23C0}"/>
              </a:ext>
            </a:extLst>
          </p:cNvPr>
          <p:cNvSpPr txBox="1"/>
          <p:nvPr/>
        </p:nvSpPr>
        <p:spPr>
          <a:xfrm>
            <a:off x="1907704" y="2512516"/>
            <a:ext cx="155955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Conceptual</a:t>
            </a:r>
          </a:p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Design</a:t>
            </a:r>
            <a:endParaRPr lang="ko-KR" altLang="en-US" b="1" dirty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89E1320-0E33-4D7C-8F52-797B80BE0FAE}"/>
              </a:ext>
            </a:extLst>
          </p:cNvPr>
          <p:cNvSpPr txBox="1"/>
          <p:nvPr/>
        </p:nvSpPr>
        <p:spPr>
          <a:xfrm>
            <a:off x="151422" y="2504038"/>
            <a:ext cx="172398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Requirements</a:t>
            </a:r>
          </a:p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Analysis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159F96-7D93-4693-9344-2C4A92321773}"/>
              </a:ext>
            </a:extLst>
          </p:cNvPr>
          <p:cNvSpPr txBox="1"/>
          <p:nvPr/>
        </p:nvSpPr>
        <p:spPr>
          <a:xfrm>
            <a:off x="5076056" y="2512516"/>
            <a:ext cx="129679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Physical</a:t>
            </a:r>
          </a:p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Design</a:t>
            </a:r>
            <a:endParaRPr lang="ko-KR" altLang="en-US" b="1" dirty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83847344-A011-4FC7-B311-E0067B99D7C4}"/>
              </a:ext>
            </a:extLst>
          </p:cNvPr>
          <p:cNvGrpSpPr/>
          <p:nvPr/>
        </p:nvGrpSpPr>
        <p:grpSpPr>
          <a:xfrm>
            <a:off x="6227689" y="2290570"/>
            <a:ext cx="2736799" cy="1073268"/>
            <a:chOff x="6012160" y="2290570"/>
            <a:chExt cx="2736799" cy="1073268"/>
          </a:xfrm>
        </p:grpSpPr>
        <p:sp>
          <p:nvSpPr>
            <p:cNvPr id="40" name="화살표: 갈매기형 수장 39">
              <a:extLst>
                <a:ext uri="{FF2B5EF4-FFF2-40B4-BE49-F238E27FC236}">
                  <a16:creationId xmlns:a16="http://schemas.microsoft.com/office/drawing/2014/main" id="{65421271-5FA7-41C8-A5FC-6584B5D96211}"/>
                </a:ext>
              </a:extLst>
            </p:cNvPr>
            <p:cNvSpPr/>
            <p:nvPr/>
          </p:nvSpPr>
          <p:spPr>
            <a:xfrm>
              <a:off x="6012160" y="2290570"/>
              <a:ext cx="2736799" cy="1073268"/>
            </a:xfrm>
            <a:prstGeom prst="chevr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DDFA83C-347F-41FD-AD29-C018AC8C95FC}"/>
                </a:ext>
              </a:extLst>
            </p:cNvPr>
            <p:cNvSpPr txBox="1"/>
            <p:nvPr/>
          </p:nvSpPr>
          <p:spPr>
            <a:xfrm>
              <a:off x="6581916" y="2646160"/>
              <a:ext cx="197838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/>
                  </a:solidFill>
                </a:rPr>
                <a:t>Implementation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5422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42844" y="466316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</a:p>
        </p:txBody>
      </p:sp>
      <p:sp>
        <p:nvSpPr>
          <p:cNvPr id="2" name="화살표: 오각형 1">
            <a:extLst>
              <a:ext uri="{FF2B5EF4-FFF2-40B4-BE49-F238E27FC236}">
                <a16:creationId xmlns:a16="http://schemas.microsoft.com/office/drawing/2014/main" id="{7A4F64FA-CBCC-4AD2-8EE1-41A9F34D951A}"/>
              </a:ext>
            </a:extLst>
          </p:cNvPr>
          <p:cNvSpPr/>
          <p:nvPr/>
        </p:nvSpPr>
        <p:spPr>
          <a:xfrm>
            <a:off x="179512" y="2290570"/>
            <a:ext cx="2011797" cy="107326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요구사항분석</a:t>
            </a:r>
          </a:p>
        </p:txBody>
      </p:sp>
      <p:sp>
        <p:nvSpPr>
          <p:cNvPr id="4" name="화살표: 갈매기형 수장 3">
            <a:extLst>
              <a:ext uri="{FF2B5EF4-FFF2-40B4-BE49-F238E27FC236}">
                <a16:creationId xmlns:a16="http://schemas.microsoft.com/office/drawing/2014/main" id="{14344464-8606-4FFA-A5E0-665FF3F491D0}"/>
              </a:ext>
            </a:extLst>
          </p:cNvPr>
          <p:cNvSpPr/>
          <p:nvPr/>
        </p:nvSpPr>
        <p:spPr>
          <a:xfrm>
            <a:off x="1547664" y="2290570"/>
            <a:ext cx="2530976" cy="1073268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개념적설계</a:t>
            </a:r>
          </a:p>
        </p:txBody>
      </p:sp>
      <p:sp>
        <p:nvSpPr>
          <p:cNvPr id="28" name="화살표: 갈매기형 수장 27">
            <a:extLst>
              <a:ext uri="{FF2B5EF4-FFF2-40B4-BE49-F238E27FC236}">
                <a16:creationId xmlns:a16="http://schemas.microsoft.com/office/drawing/2014/main" id="{7675E446-B04F-4031-8D6D-F5AC2C4A4B21}"/>
              </a:ext>
            </a:extLst>
          </p:cNvPr>
          <p:cNvSpPr/>
          <p:nvPr/>
        </p:nvSpPr>
        <p:spPr>
          <a:xfrm>
            <a:off x="3362633" y="2291716"/>
            <a:ext cx="2530976" cy="1072122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논리적설계</a:t>
            </a:r>
          </a:p>
        </p:txBody>
      </p:sp>
      <p:sp>
        <p:nvSpPr>
          <p:cNvPr id="30" name="화살표: 갈매기형 수장 29">
            <a:extLst>
              <a:ext uri="{FF2B5EF4-FFF2-40B4-BE49-F238E27FC236}">
                <a16:creationId xmlns:a16="http://schemas.microsoft.com/office/drawing/2014/main" id="{DDCDBC7D-9FFC-4AFB-8024-AEC0B97AA7EC}"/>
              </a:ext>
            </a:extLst>
          </p:cNvPr>
          <p:cNvSpPr/>
          <p:nvPr/>
        </p:nvSpPr>
        <p:spPr>
          <a:xfrm>
            <a:off x="5334057" y="2291080"/>
            <a:ext cx="2459462" cy="1070718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물리적설계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0" name="화살표: 갈매기형 수장 39">
            <a:extLst>
              <a:ext uri="{FF2B5EF4-FFF2-40B4-BE49-F238E27FC236}">
                <a16:creationId xmlns:a16="http://schemas.microsoft.com/office/drawing/2014/main" id="{65421271-5FA7-41C8-A5FC-6584B5D96211}"/>
              </a:ext>
            </a:extLst>
          </p:cNvPr>
          <p:cNvSpPr/>
          <p:nvPr/>
        </p:nvSpPr>
        <p:spPr>
          <a:xfrm>
            <a:off x="7189913" y="2291080"/>
            <a:ext cx="1728192" cy="1072758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구현</a:t>
            </a:r>
          </a:p>
        </p:txBody>
      </p:sp>
    </p:spTree>
    <p:extLst>
      <p:ext uri="{BB962C8B-B14F-4D97-AF65-F5344CB8AC3E}">
        <p14:creationId xmlns:p14="http://schemas.microsoft.com/office/powerpoint/2010/main" val="2725444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D9D9D9"/>
              </a:solidFill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25174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  <a:endParaRPr sz="13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6D55E737-22EC-4749-80ED-C1E4383F5421}"/>
              </a:ext>
            </a:extLst>
          </p:cNvPr>
          <p:cNvSpPr txBox="1"/>
          <p:nvPr/>
        </p:nvSpPr>
        <p:spPr>
          <a:xfrm>
            <a:off x="320884" y="1013235"/>
            <a:ext cx="83704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7779C80-7288-4390-A63C-FF74AA084BCD}"/>
              </a:ext>
            </a:extLst>
          </p:cNvPr>
          <p:cNvSpPr txBox="1"/>
          <p:nvPr/>
        </p:nvSpPr>
        <p:spPr>
          <a:xfrm>
            <a:off x="320884" y="1013235"/>
            <a:ext cx="8370498" cy="3362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요구 사항 분석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1)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사용자의 요구 사항 분석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출석 데이터 베이스를 설계함에 있어 데이터 모델링을 진행하고자 함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강의의 이용자는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‘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’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이며 여러 종류의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‘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’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가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같은 강의가 여러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‘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’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이 있을 수 도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강의는 출석 인정 시간이 존재하며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‘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’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시간이 지난 경우 결석처리가 된다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강의의 경우 강의실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‘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’,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시간 등으로 분류할 수 있다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520179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06332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</a:p>
        </p:txBody>
      </p:sp>
      <p:sp>
        <p:nvSpPr>
          <p:cNvPr id="2" name="화살표: 오각형 1">
            <a:extLst>
              <a:ext uri="{FF2B5EF4-FFF2-40B4-BE49-F238E27FC236}">
                <a16:creationId xmlns:a16="http://schemas.microsoft.com/office/drawing/2014/main" id="{7A4F64FA-CBCC-4AD2-8EE1-41A9F34D951A}"/>
              </a:ext>
            </a:extLst>
          </p:cNvPr>
          <p:cNvSpPr/>
          <p:nvPr/>
        </p:nvSpPr>
        <p:spPr>
          <a:xfrm>
            <a:off x="179512" y="2290570"/>
            <a:ext cx="2011797" cy="107326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요구사항분석</a:t>
            </a:r>
          </a:p>
        </p:txBody>
      </p:sp>
      <p:sp>
        <p:nvSpPr>
          <p:cNvPr id="4" name="화살표: 갈매기형 수장 3">
            <a:extLst>
              <a:ext uri="{FF2B5EF4-FFF2-40B4-BE49-F238E27FC236}">
                <a16:creationId xmlns:a16="http://schemas.microsoft.com/office/drawing/2014/main" id="{14344464-8606-4FFA-A5E0-665FF3F491D0}"/>
              </a:ext>
            </a:extLst>
          </p:cNvPr>
          <p:cNvSpPr/>
          <p:nvPr/>
        </p:nvSpPr>
        <p:spPr>
          <a:xfrm>
            <a:off x="1547664" y="2290570"/>
            <a:ext cx="2530976" cy="1073268"/>
          </a:xfrm>
          <a:prstGeom prst="chevr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개념적설계</a:t>
            </a:r>
          </a:p>
        </p:txBody>
      </p:sp>
      <p:sp>
        <p:nvSpPr>
          <p:cNvPr id="28" name="화살표: 갈매기형 수장 27">
            <a:extLst>
              <a:ext uri="{FF2B5EF4-FFF2-40B4-BE49-F238E27FC236}">
                <a16:creationId xmlns:a16="http://schemas.microsoft.com/office/drawing/2014/main" id="{7675E446-B04F-4031-8D6D-F5AC2C4A4B21}"/>
              </a:ext>
            </a:extLst>
          </p:cNvPr>
          <p:cNvSpPr/>
          <p:nvPr/>
        </p:nvSpPr>
        <p:spPr>
          <a:xfrm>
            <a:off x="3491880" y="2283718"/>
            <a:ext cx="2530976" cy="1080120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논리적설계</a:t>
            </a:r>
          </a:p>
        </p:txBody>
      </p:sp>
      <p:sp>
        <p:nvSpPr>
          <p:cNvPr id="30" name="화살표: 갈매기형 수장 29">
            <a:extLst>
              <a:ext uri="{FF2B5EF4-FFF2-40B4-BE49-F238E27FC236}">
                <a16:creationId xmlns:a16="http://schemas.microsoft.com/office/drawing/2014/main" id="{DDCDBC7D-9FFC-4AFB-8024-AEC0B97AA7EC}"/>
              </a:ext>
            </a:extLst>
          </p:cNvPr>
          <p:cNvSpPr/>
          <p:nvPr/>
        </p:nvSpPr>
        <p:spPr>
          <a:xfrm>
            <a:off x="5436096" y="2290570"/>
            <a:ext cx="2459462" cy="1073268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물리적설계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0" name="화살표: 갈매기형 수장 39">
            <a:extLst>
              <a:ext uri="{FF2B5EF4-FFF2-40B4-BE49-F238E27FC236}">
                <a16:creationId xmlns:a16="http://schemas.microsoft.com/office/drawing/2014/main" id="{65421271-5FA7-41C8-A5FC-6584B5D96211}"/>
              </a:ext>
            </a:extLst>
          </p:cNvPr>
          <p:cNvSpPr/>
          <p:nvPr/>
        </p:nvSpPr>
        <p:spPr>
          <a:xfrm>
            <a:off x="7236296" y="2290570"/>
            <a:ext cx="1728192" cy="1073268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구현</a:t>
            </a:r>
          </a:p>
        </p:txBody>
      </p:sp>
    </p:spTree>
    <p:extLst>
      <p:ext uri="{BB962C8B-B14F-4D97-AF65-F5344CB8AC3E}">
        <p14:creationId xmlns:p14="http://schemas.microsoft.com/office/powerpoint/2010/main" val="1349779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  <a:solidFill>
            <a:schemeClr val="bg1"/>
          </a:solidFill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  <a:grpFill/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D9D9D9"/>
              </a:solidFill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25174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  <a:endParaRPr sz="13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6D55E737-22EC-4749-80ED-C1E4383F5421}"/>
              </a:ext>
            </a:extLst>
          </p:cNvPr>
          <p:cNvSpPr txBox="1"/>
          <p:nvPr/>
        </p:nvSpPr>
        <p:spPr>
          <a:xfrm>
            <a:off x="320884" y="1013235"/>
            <a:ext cx="83704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7779C80-7288-4390-A63C-FF74AA084BCD}"/>
              </a:ext>
            </a:extLst>
          </p:cNvPr>
          <p:cNvSpPr txBox="1"/>
          <p:nvPr/>
        </p:nvSpPr>
        <p:spPr>
          <a:xfrm>
            <a:off x="251520" y="1013235"/>
            <a:ext cx="8767306" cy="3539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2.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개념적 설계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(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정보 모델링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)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ERD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작성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1)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개체 도출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 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교수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분류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2)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속성 도출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 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–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학번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이름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/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–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과목번호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 err="1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강의명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정원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/</a:t>
            </a: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–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교수번호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 err="1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교수명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/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출석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–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출석번호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(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출석인 경우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1,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결석인 경우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0) /</a:t>
            </a:r>
          </a:p>
          <a:p>
            <a:pPr>
              <a:lnSpc>
                <a:spcPct val="100000"/>
              </a:lnSpc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 분류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–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분반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강의실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,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시간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74163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/>
        </p:nvSpPr>
        <p:spPr>
          <a:xfrm>
            <a:off x="251520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181519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맑은 고딕" pitchFamily="50" charset="-127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23528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3419872" y="161575"/>
            <a:ext cx="1680984" cy="335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7" name="object 3"/>
          <p:cNvSpPr/>
          <p:nvPr/>
        </p:nvSpPr>
        <p:spPr>
          <a:xfrm>
            <a:off x="3496176" y="250466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latin typeface="맑은 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49568" y="4474438"/>
            <a:ext cx="26192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&lt;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 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: </a:t>
            </a:r>
            <a:r>
              <a:rPr lang="ko-KR" altLang="en-US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출처를 입력해주세요</a:t>
            </a:r>
            <a:r>
              <a:rPr lang="en-US" altLang="ko-KR" sz="9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&gt;</a:t>
            </a:r>
            <a:endParaRPr lang="ko-KR" altLang="en-US" sz="900" dirty="0"/>
          </a:p>
        </p:txBody>
      </p:sp>
      <p:sp>
        <p:nvSpPr>
          <p:cNvPr id="21" name="직사각형 20"/>
          <p:cNvSpPr/>
          <p:nvPr/>
        </p:nvSpPr>
        <p:spPr>
          <a:xfrm>
            <a:off x="3961510" y="2786583"/>
            <a:ext cx="12218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ㅇㅇㅇ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 err="1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ㅇㅇ명</a:t>
            </a:r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 대상</a:t>
            </a:r>
            <a:endParaRPr lang="en-US" altLang="ko-KR" sz="1600" dirty="0">
              <a:ln>
                <a:solidFill>
                  <a:schemeClr val="tx1">
                    <a:alpha val="30000"/>
                  </a:schemeClr>
                </a:solidFill>
              </a:ln>
              <a:latin typeface="Yoon 윤고딕 530_TT" pitchFamily="18" charset="-127"/>
              <a:ea typeface="Yoon 윤고딕 530_TT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Yoon 윤고딕 530_TT" pitchFamily="18" charset="-127"/>
                <a:ea typeface="Yoon 윤고딕 530_TT" pitchFamily="18" charset="-127"/>
              </a:rPr>
              <a:t>설문조사</a:t>
            </a:r>
            <a:endParaRPr lang="ko-KR" altLang="en-US" sz="1600" dirty="0"/>
          </a:p>
        </p:txBody>
      </p:sp>
      <p:sp>
        <p:nvSpPr>
          <p:cNvPr id="22" name="직사각형 21"/>
          <p:cNvSpPr/>
          <p:nvPr/>
        </p:nvSpPr>
        <p:spPr>
          <a:xfrm>
            <a:off x="5106536" y="3025284"/>
            <a:ext cx="834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Yoon 윤고딕 530_TT" pitchFamily="18" charset="-127"/>
                <a:ea typeface="Yoon 윤고딕 530_TT" pitchFamily="18" charset="-127"/>
              </a:rPr>
              <a:t>48%</a:t>
            </a:r>
            <a:endParaRPr lang="ko-KR" altLang="en-US" sz="16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2180496" y="1598920"/>
            <a:ext cx="477916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A :  </a:t>
            </a:r>
            <a:r>
              <a:rPr lang="ko-KR" altLang="en-US" sz="1600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답변을 써주세요</a:t>
            </a:r>
            <a:endParaRPr sz="1600"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7" name="object 5"/>
          <p:cNvSpPr txBox="1"/>
          <p:nvPr/>
        </p:nvSpPr>
        <p:spPr>
          <a:xfrm>
            <a:off x="395041" y="710575"/>
            <a:ext cx="360089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ko-KR" altLang="en-US" spc="-150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30_TT" pitchFamily="18" charset="-127"/>
                <a:ea typeface="Yoon 윤고딕 530_TT" pitchFamily="18" charset="-127"/>
                <a:cs typeface="Malgun Gothic"/>
              </a:rPr>
              <a:t>제목을 입력해주세요 제목을 입력해주세요</a:t>
            </a:r>
            <a:endParaRPr spc="-150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Yoon 윤고딕 530_TT" pitchFamily="18" charset="-127"/>
              <a:ea typeface="Yoon 윤고딕 530_TT" pitchFamily="18" charset="-127"/>
              <a:cs typeface="Malgun Gothic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556514" y="266480"/>
            <a:ext cx="111390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spc="-15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프로젝트진행계획</a:t>
            </a:r>
            <a:endParaRPr lang="en-US" altLang="ko-KR" sz="1300" spc="-15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3CB2AB4-CB00-4E04-92CF-17105FC42B11}"/>
              </a:ext>
            </a:extLst>
          </p:cNvPr>
          <p:cNvGrpSpPr/>
          <p:nvPr/>
        </p:nvGrpSpPr>
        <p:grpSpPr>
          <a:xfrm>
            <a:off x="5076056" y="249203"/>
            <a:ext cx="1579880" cy="234315"/>
            <a:chOff x="5076056" y="249203"/>
            <a:chExt cx="1579880" cy="234315"/>
          </a:xfrm>
          <a:solidFill>
            <a:schemeClr val="bg1"/>
          </a:solidFill>
        </p:grpSpPr>
        <p:sp>
          <p:nvSpPr>
            <p:cNvPr id="33" name="object 3">
              <a:extLst>
                <a:ext uri="{FF2B5EF4-FFF2-40B4-BE49-F238E27FC236}">
                  <a16:creationId xmlns:a16="http://schemas.microsoft.com/office/drawing/2014/main" id="{74E15F8E-F736-407F-A83A-9B2465E5B29B}"/>
                </a:ext>
              </a:extLst>
            </p:cNvPr>
            <p:cNvSpPr/>
            <p:nvPr/>
          </p:nvSpPr>
          <p:spPr>
            <a:xfrm>
              <a:off x="5076056" y="249203"/>
              <a:ext cx="1579880" cy="234315"/>
            </a:xfrm>
            <a:custGeom>
              <a:avLst/>
              <a:gdLst/>
              <a:ahLst/>
              <a:cxnLst/>
              <a:rect l="l" t="t" r="r" b="b"/>
              <a:pathLst>
                <a:path w="1579879" h="234315">
                  <a:moveTo>
                    <a:pt x="1474304" y="0"/>
                  </a:moveTo>
                  <a:lnTo>
                    <a:pt x="105079" y="0"/>
                  </a:lnTo>
                  <a:lnTo>
                    <a:pt x="0" y="234213"/>
                  </a:lnTo>
                  <a:lnTo>
                    <a:pt x="1579384" y="234213"/>
                  </a:lnTo>
                  <a:lnTo>
                    <a:pt x="1474304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>
                <a:latin typeface="맑은 고딕" pitchFamily="50" charset="-127"/>
              </a:endParaRPr>
            </a:p>
          </p:txBody>
        </p:sp>
        <p:sp>
          <p:nvSpPr>
            <p:cNvPr id="34" name="object 5">
              <a:extLst>
                <a:ext uri="{FF2B5EF4-FFF2-40B4-BE49-F238E27FC236}">
                  <a16:creationId xmlns:a16="http://schemas.microsoft.com/office/drawing/2014/main" id="{01C6712A-0D97-4D14-9041-1047197D2881}"/>
                </a:ext>
              </a:extLst>
            </p:cNvPr>
            <p:cNvSpPr txBox="1"/>
            <p:nvPr/>
          </p:nvSpPr>
          <p:spPr>
            <a:xfrm>
              <a:off x="5255210" y="283041"/>
              <a:ext cx="1224136" cy="200055"/>
            </a:xfrm>
            <a:prstGeom prst="rect">
              <a:avLst/>
            </a:prstGeom>
            <a:grpFill/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ko-KR" altLang="en-US" sz="1300" dirty="0">
                  <a:ln>
                    <a:solidFill>
                      <a:schemeClr val="tx1">
                        <a:alpha val="30000"/>
                      </a:schemeClr>
                    </a:solidFill>
                  </a:ln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개념적 설계</a:t>
              </a:r>
              <a:endParaRPr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</p:grpSp>
      <p:sp>
        <p:nvSpPr>
          <p:cNvPr id="36" name="object 3">
            <a:extLst>
              <a:ext uri="{FF2B5EF4-FFF2-40B4-BE49-F238E27FC236}">
                <a16:creationId xmlns:a16="http://schemas.microsoft.com/office/drawing/2014/main" id="{194B8501-2B00-4954-814E-B7427D9EAE0B}"/>
              </a:ext>
            </a:extLst>
          </p:cNvPr>
          <p:cNvSpPr/>
          <p:nvPr/>
        </p:nvSpPr>
        <p:spPr>
          <a:xfrm>
            <a:off x="1903408" y="249203"/>
            <a:ext cx="1579880" cy="234315"/>
          </a:xfrm>
          <a:custGeom>
            <a:avLst/>
            <a:gdLst/>
            <a:ahLst/>
            <a:cxnLst/>
            <a:rect l="l" t="t" r="r" b="b"/>
            <a:pathLst>
              <a:path w="1579879" h="234315">
                <a:moveTo>
                  <a:pt x="1474304" y="0"/>
                </a:moveTo>
                <a:lnTo>
                  <a:pt x="105079" y="0"/>
                </a:lnTo>
                <a:lnTo>
                  <a:pt x="0" y="234213"/>
                </a:lnTo>
                <a:lnTo>
                  <a:pt x="1579384" y="234213"/>
                </a:lnTo>
                <a:lnTo>
                  <a:pt x="147430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D9D9D9"/>
              </a:solidFill>
              <a:latin typeface="맑은 고딕" pitchFamily="50" charset="-127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7B59D130-95FB-4D99-B499-780F85260F53}"/>
              </a:ext>
            </a:extLst>
          </p:cNvPr>
          <p:cNvSpPr txBox="1"/>
          <p:nvPr/>
        </p:nvSpPr>
        <p:spPr>
          <a:xfrm>
            <a:off x="2051720" y="283219"/>
            <a:ext cx="129768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데이터베이스설계</a:t>
            </a:r>
            <a:endParaRPr lang="en-US" altLang="ko-KR" sz="14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25174" y="466535"/>
            <a:ext cx="8893652" cy="4533754"/>
          </a:xfrm>
          <a:prstGeom prst="roundRect">
            <a:avLst>
              <a:gd name="adj" fmla="val 3334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CB77E0B-D263-42D7-A3BF-CAD570F18050}"/>
              </a:ext>
            </a:extLst>
          </p:cNvPr>
          <p:cNvSpPr txBox="1"/>
          <p:nvPr/>
        </p:nvSpPr>
        <p:spPr>
          <a:xfrm>
            <a:off x="3707656" y="270326"/>
            <a:ext cx="115262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1300" dirty="0">
                <a:ln>
                  <a:solidFill>
                    <a:schemeClr val="tx1">
                      <a:alpha val="3000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rPr>
              <a:t>요구사항분석</a:t>
            </a:r>
            <a:endParaRPr sz="1300" dirty="0">
              <a:ln>
                <a:solidFill>
                  <a:schemeClr val="tx1">
                    <a:alpha val="3000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  <a:cs typeface="Malgun Gothic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BB1134-AA06-4EC5-BA4B-B0FC3E6CA38F}"/>
              </a:ext>
            </a:extLst>
          </p:cNvPr>
          <p:cNvSpPr txBox="1"/>
          <p:nvPr/>
        </p:nvSpPr>
        <p:spPr>
          <a:xfrm>
            <a:off x="289133" y="605244"/>
            <a:ext cx="845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데이터 베이스 설계 </a:t>
            </a:r>
            <a:r>
              <a:rPr lang="en-US" altLang="ko-KR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5</a:t>
            </a:r>
            <a:r>
              <a:rPr lang="ko-KR" altLang="en-US" sz="24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단계 </a:t>
            </a:r>
            <a:endParaRPr lang="en-US" altLang="ko-KR" sz="24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6D55E737-22EC-4749-80ED-C1E4383F5421}"/>
              </a:ext>
            </a:extLst>
          </p:cNvPr>
          <p:cNvSpPr txBox="1"/>
          <p:nvPr/>
        </p:nvSpPr>
        <p:spPr>
          <a:xfrm>
            <a:off x="320884" y="1013235"/>
            <a:ext cx="83704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07779C80-7288-4390-A63C-FF74AA084BCD}"/>
              </a:ext>
            </a:extLst>
          </p:cNvPr>
          <p:cNvSpPr txBox="1"/>
          <p:nvPr/>
        </p:nvSpPr>
        <p:spPr>
          <a:xfrm>
            <a:off x="251520" y="1013235"/>
            <a:ext cx="8767306" cy="2739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2.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개념적 설계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 (</a:t>
            </a:r>
            <a:r>
              <a:rPr lang="ko-KR" altLang="en-US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정보 모델링</a:t>
            </a:r>
            <a:r>
              <a:rPr lang="en-US" altLang="ko-KR" sz="2000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)</a:t>
            </a:r>
          </a:p>
          <a:p>
            <a:pPr>
              <a:lnSpc>
                <a:spcPct val="100000"/>
              </a:lnSpc>
            </a:pPr>
            <a:endParaRPr lang="en-US" altLang="ko-KR" sz="2000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>
              <a:lnSpc>
                <a:spcPct val="100000"/>
              </a:lnSpc>
            </a:pP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3)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속성 중 식별자 도출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학번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강의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과목번호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교수번호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출석번호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분류 </a:t>
            </a:r>
            <a:r>
              <a:rPr lang="en-US" altLang="ko-KR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: </a:t>
            </a:r>
            <a:r>
              <a:rPr lang="ko-KR" altLang="en-US" b="1" dirty="0">
                <a:ln>
                  <a:solidFill>
                    <a:schemeClr val="tx2">
                      <a:lumMod val="75000"/>
                      <a:alpha val="3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+mn-ea"/>
                <a:cs typeface="Malgun Gothic"/>
              </a:rPr>
              <a:t>분반</a:t>
            </a:r>
            <a:endParaRPr lang="en-US" altLang="ko-KR" b="1" dirty="0">
              <a:ln>
                <a:solidFill>
                  <a:schemeClr val="tx2">
                    <a:lumMod val="75000"/>
                    <a:alpha val="3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+mn-ea"/>
              <a:cs typeface="Malgun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27561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945</Words>
  <Application>Microsoft Office PowerPoint</Application>
  <PresentationFormat>화면 슬라이드 쇼(16:9)</PresentationFormat>
  <Paragraphs>269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Yoon 윤고딕 530_TT</vt:lpstr>
      <vt:lpstr>Arial</vt:lpstr>
      <vt:lpstr>맑은 고딕</vt:lpstr>
      <vt:lpstr>나눔고딕 ExtraBold</vt:lpstr>
      <vt:lpstr>나눔바른고딕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가치가는옒</dc:creator>
  <cp:lastModifiedBy>수현 박</cp:lastModifiedBy>
  <cp:revision>337</cp:revision>
  <dcterms:created xsi:type="dcterms:W3CDTF">2017-03-03T03:44:53Z</dcterms:created>
  <dcterms:modified xsi:type="dcterms:W3CDTF">2022-03-31T20:05:00Z</dcterms:modified>
</cp:coreProperties>
</file>